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9" r:id="rId2"/>
    <p:sldId id="257" r:id="rId3"/>
    <p:sldId id="256" r:id="rId4"/>
    <p:sldId id="260" r:id="rId5"/>
    <p:sldId id="264" r:id="rId6"/>
    <p:sldId id="265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9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26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4" y="1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A87BB-1F71-4831-B608-6C1D9E253193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7E5C0-5188-46F7-98BD-DB012D54E8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720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A34E71-C448-0929-7DE0-847EA9A7B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30F60B-C9C8-8AC7-5E7C-3A21F725C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3A67A-C6BB-9014-DDFB-C762CE2C1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CCB72-841F-4124-BDB8-51C2C6C82DFC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27399-5F86-A885-DF04-BCF2AE85A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151AF6-5A5A-9B04-D978-4E258F09C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E8F8-4A77-4C3B-A2DE-C6F3856490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75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EB13E-D6A4-04F1-81D0-7BDEEE67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507C84-82E1-B45E-1A83-FE40486A0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349C3B-2B1D-7FF3-6D3A-F5991B9E4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CCB72-841F-4124-BDB8-51C2C6C82DFC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D8E3D9-4230-234B-413E-72299E1C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2DE552-01C6-5FC7-0193-A4BF4CD7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E8F8-4A77-4C3B-A2DE-C6F3856490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72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BBFBE8-593D-D38F-9EB7-828DF3D8C0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84E86A-7210-9FA0-3340-5430E1BD0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C84C3D-119F-BA0A-4C56-40C92ED74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CCB72-841F-4124-BDB8-51C2C6C82DFC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F778A4-83BB-CF33-1A5A-BFB32728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18B50-B05E-491A-FC4E-FA158DFA3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E8F8-4A77-4C3B-A2DE-C6F3856490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72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974C4-151A-3758-00CB-93C45FAB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B93B9F-F340-D227-2861-8A33D5AD3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6B5C1C-8A3A-89FE-AA13-E125D5E97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CCB72-841F-4124-BDB8-51C2C6C82DFC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DC8BDD-5E83-F5A0-C065-CCF511553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041A2-1C1F-CB5D-7347-B302F001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E8F8-4A77-4C3B-A2DE-C6F3856490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515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EE45E-17C4-36A7-A557-94AFBBEDE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57F7CC-1FE2-E0BD-1DDB-C662CDD00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31542F-31E2-6A48-D2E3-7C277AFAF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CCB72-841F-4124-BDB8-51C2C6C82DFC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B5DA9A-24BB-5D1C-E2D1-FEBF59768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B4E24A-15C9-DA19-8674-A26668A7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E8F8-4A77-4C3B-A2DE-C6F3856490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806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58AD5-D78D-3F43-6928-D0EC6416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F5F2D2-E190-4393-CF2C-5BEE81E33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FF5A93-0185-06BD-4AB8-3910D8689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FCA405-D258-F088-C94F-0ED903722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CCB72-841F-4124-BDB8-51C2C6C82DFC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7B3869-D699-8565-95E4-54E780379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821D5F-9922-CEF0-F313-827B5A57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E8F8-4A77-4C3B-A2DE-C6F3856490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014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2EA0B-C5B9-ED4C-20BD-38DE62E43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29F3C1-F5E4-C5F9-E484-6B80975F4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24320C-9F24-AE1E-A61B-E41542E23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26DBB9-984D-1085-7AD2-7C8B407B42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448D61-0679-844B-2D9C-B4177F40E0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DE4218-7486-2C9D-F25F-5C6B92DAE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CCB72-841F-4124-BDB8-51C2C6C82DFC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4A332C-1ABE-E832-1147-646D609DF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525E98-9445-6867-EFEC-877A6776E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E8F8-4A77-4C3B-A2DE-C6F3856490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885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3AFD8-8A6C-441C-C797-4CB68A7EA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51CE1F-835F-D44E-9D46-75082ACDE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CCB72-841F-4124-BDB8-51C2C6C82DFC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7F7B6C-8CFE-47DA-4133-21E8B5C9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50DC37-5FF9-163E-D73D-6F8ED8D9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E8F8-4A77-4C3B-A2DE-C6F3856490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388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714695-D744-BFF9-2219-62516B450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CCB72-841F-4124-BDB8-51C2C6C82DFC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33708F-8BF7-1240-2AE3-824A55E1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91B39F-E537-2EE4-4273-6BBF05513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E8F8-4A77-4C3B-A2DE-C6F3856490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74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6FB72-0847-649D-4A1B-3CBE93E92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E02763-24A6-E431-DDD4-470B02B2A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6BD3D9-3736-7566-4431-A708B0AE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914AA1-4C6B-3113-89E6-FB5BC0933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CCB72-841F-4124-BDB8-51C2C6C82DFC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211053-62A2-31B4-D29A-7BF301FF7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BDC885-7869-4DFE-E305-3A21DD68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E8F8-4A77-4C3B-A2DE-C6F3856490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750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3F70F-FC7C-6EC1-6964-AAF8BB00E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D26CA5-17BC-6F60-138E-9CC00F50C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879945-F8FF-92AF-CE82-0216698DC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F5A6EC-884A-7C63-203C-AA566C0D5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CCB72-841F-4124-BDB8-51C2C6C82DFC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50B244-982F-E4A5-2945-6A38634A0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C38181-4388-5066-9A9C-B51ED3A7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6E8F8-4A77-4C3B-A2DE-C6F3856490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500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38FD1A-BE59-48A2-D554-0551BC982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4464D4-7CE3-905C-4FCB-FC99E1311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98D41D-2017-C66B-B615-A1BB7C4E5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BCCB72-841F-4124-BDB8-51C2C6C82DFC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F65C37-6938-8F08-8497-118F7DDC4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EA3536-922F-6019-2A4E-A5D234AD3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C6E8F8-4A77-4C3B-A2DE-C6F3856490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65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DE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9F02E-33EA-4CB5-714D-D12468C66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57" y="1122363"/>
            <a:ext cx="9144000" cy="2387600"/>
          </a:xfrm>
        </p:spPr>
        <p:txBody>
          <a:bodyPr>
            <a:normAutofit/>
          </a:bodyPr>
          <a:lstStyle/>
          <a:p>
            <a:pPr algn="r"/>
            <a:r>
              <a:rPr lang="en-US" altLang="ko-K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PoC </a:t>
            </a:r>
            <a:r>
              <a:rPr lang="ko-KR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구현을 통한 클라우드 </a:t>
            </a:r>
            <a:br>
              <a:rPr lang="en-US" altLang="ko-K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ko-KR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보안 공격 자동화 도구 개발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AF159F-EF00-1939-6762-6BD45779E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4557" y="4659657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201824441 </a:t>
            </a:r>
            <a:r>
              <a:rPr lang="ko-KR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김승혁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201824507 </a:t>
            </a:r>
            <a:r>
              <a:rPr lang="ko-KR" alt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송재홍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202145827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정재영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956D31-E9A1-76EF-10D6-E62D828E6CD7}"/>
              </a:ext>
            </a:extLst>
          </p:cNvPr>
          <p:cNvCxnSpPr>
            <a:cxnSpLocks/>
          </p:cNvCxnSpPr>
          <p:nvPr/>
        </p:nvCxnSpPr>
        <p:spPr>
          <a:xfrm flipH="1">
            <a:off x="1534557" y="4084810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418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74FC1CC6-434F-019F-77A7-363658640779}"/>
              </a:ext>
            </a:extLst>
          </p:cNvPr>
          <p:cNvSpPr txBox="1"/>
          <p:nvPr/>
        </p:nvSpPr>
        <p:spPr>
          <a:xfrm>
            <a:off x="7161789" y="5608737"/>
            <a:ext cx="384181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100" b="1" dirty="0">
                <a:latin typeface="맑은 고딕"/>
                <a:ea typeface="맑은 고딕"/>
              </a:rPr>
              <a:t>Examples of Tactic</a:t>
            </a:r>
            <a:r>
              <a:rPr lang="ko-KR" altLang="en-US" sz="1100" b="1" dirty="0">
                <a:latin typeface="맑은 고딕"/>
                <a:ea typeface="맑은 고딕"/>
              </a:rPr>
              <a:t> </a:t>
            </a:r>
            <a:r>
              <a:rPr lang="en-US" altLang="ko-KR" sz="1100" b="1" dirty="0">
                <a:latin typeface="맑은 고딕"/>
                <a:ea typeface="맑은 고딕"/>
              </a:rPr>
              <a:t>&amp;</a:t>
            </a:r>
            <a:r>
              <a:rPr lang="ko-KR" altLang="en-US" sz="1100" b="1" dirty="0">
                <a:latin typeface="맑은 고딕"/>
                <a:ea typeface="맑은 고딕"/>
              </a:rPr>
              <a:t> </a:t>
            </a:r>
            <a:r>
              <a:rPr lang="en-US" altLang="ko-KR" sz="1100" b="1" dirty="0">
                <a:latin typeface="맑은 고딕"/>
                <a:ea typeface="맑은 고딕"/>
              </a:rPr>
              <a:t>Technique</a:t>
            </a:r>
            <a:br>
              <a:rPr lang="en-US" altLang="ko-KR" sz="1100" b="1" dirty="0">
                <a:latin typeface="맑은 고딕"/>
                <a:ea typeface="맑은 고딕"/>
              </a:rPr>
            </a:br>
            <a:r>
              <a:rPr lang="en-US" altLang="ko-KR" sz="1100" b="1" dirty="0">
                <a:latin typeface="맑은 고딕"/>
                <a:ea typeface="맑은 고딕"/>
              </a:rPr>
              <a:t>in MITRE ATT&amp;CK Matrix</a:t>
            </a:r>
            <a:endParaRPr lang="ko-KR" altLang="en-US" sz="1100" b="1" dirty="0">
              <a:latin typeface="맑은 고딕"/>
              <a:ea typeface="맑은 고딕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065052E-3CFE-F753-9129-395FEBA1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575" y="2205839"/>
            <a:ext cx="3204014" cy="33259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8AFE3A8E-548A-C68A-E8C7-E53EB2EB43CD}"/>
              </a:ext>
            </a:extLst>
          </p:cNvPr>
          <p:cNvSpPr/>
          <p:nvPr/>
        </p:nvSpPr>
        <p:spPr>
          <a:xfrm>
            <a:off x="7359801" y="2788344"/>
            <a:ext cx="3152911" cy="21474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152F43C-9D3D-5A87-8A85-2CCB2AA0E8BF}"/>
              </a:ext>
            </a:extLst>
          </p:cNvPr>
          <p:cNvSpPr/>
          <p:nvPr/>
        </p:nvSpPr>
        <p:spPr>
          <a:xfrm>
            <a:off x="7380575" y="3101883"/>
            <a:ext cx="735294" cy="23552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E1BD20-6129-18AD-40BF-77F703831819}"/>
              </a:ext>
            </a:extLst>
          </p:cNvPr>
          <p:cNvSpPr txBox="1"/>
          <p:nvPr/>
        </p:nvSpPr>
        <p:spPr>
          <a:xfrm>
            <a:off x="6764830" y="2741757"/>
            <a:ext cx="594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Tactic</a:t>
            </a:r>
            <a:endParaRPr lang="ko-KR" altLang="en-US" sz="12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5AD749-23C4-87BB-DA94-9061832D1F41}"/>
              </a:ext>
            </a:extLst>
          </p:cNvPr>
          <p:cNvSpPr txBox="1"/>
          <p:nvPr/>
        </p:nvSpPr>
        <p:spPr>
          <a:xfrm>
            <a:off x="6438523" y="4112653"/>
            <a:ext cx="921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Technique</a:t>
            </a:r>
            <a:endParaRPr lang="ko-KR" altLang="en-US" sz="1200" b="1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12A2C942-E1FC-E790-95D7-209C61F7C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495" y="2205839"/>
            <a:ext cx="2469259" cy="594054"/>
          </a:xfrm>
          <a:prstGeom prst="rect">
            <a:avLst/>
          </a:prstGeom>
          <a:solidFill>
            <a:srgbClr val="C74227"/>
          </a:solidFill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FCF42D75-496A-C333-1304-C155F58CC24F}"/>
              </a:ext>
            </a:extLst>
          </p:cNvPr>
          <p:cNvGrpSpPr/>
          <p:nvPr/>
        </p:nvGrpSpPr>
        <p:grpSpPr>
          <a:xfrm>
            <a:off x="3105098" y="3240801"/>
            <a:ext cx="2560052" cy="2550284"/>
            <a:chOff x="793911" y="3291710"/>
            <a:chExt cx="2668562" cy="2658380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35A472F5-6F42-B7DD-DC25-672C2B8017C9}"/>
                </a:ext>
              </a:extLst>
            </p:cNvPr>
            <p:cNvSpPr/>
            <p:nvPr/>
          </p:nvSpPr>
          <p:spPr>
            <a:xfrm>
              <a:off x="1567310" y="4106290"/>
              <a:ext cx="1087474" cy="108747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5" name="그래픽 54" descr="세계 윤곽선">
              <a:extLst>
                <a:ext uri="{FF2B5EF4-FFF2-40B4-BE49-F238E27FC236}">
                  <a16:creationId xmlns:a16="http://schemas.microsoft.com/office/drawing/2014/main" id="{2F846113-46B0-12AD-289F-BF0C39A64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80040" y="4119020"/>
              <a:ext cx="1062014" cy="1062014"/>
            </a:xfrm>
            <a:prstGeom prst="rect">
              <a:avLst/>
            </a:prstGeom>
          </p:spPr>
        </p:pic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B612AE4-4E9F-F761-DAAD-AA601B42C210}"/>
                </a:ext>
              </a:extLst>
            </p:cNvPr>
            <p:cNvSpPr/>
            <p:nvPr/>
          </p:nvSpPr>
          <p:spPr>
            <a:xfrm>
              <a:off x="1027310" y="3566290"/>
              <a:ext cx="2167474" cy="216747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CF8FC5B7-00D7-0E89-F77A-CBF80BADE820}"/>
                </a:ext>
              </a:extLst>
            </p:cNvPr>
            <p:cNvGrpSpPr/>
            <p:nvPr/>
          </p:nvGrpSpPr>
          <p:grpSpPr>
            <a:xfrm>
              <a:off x="899736" y="3754863"/>
              <a:ext cx="558402" cy="558402"/>
              <a:chOff x="3964786" y="4880721"/>
              <a:chExt cx="558402" cy="558402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5CC43262-AFE0-7391-F5A0-F723ED5C5BB8}"/>
                  </a:ext>
                </a:extLst>
              </p:cNvPr>
              <p:cNvSpPr/>
              <p:nvPr/>
            </p:nvSpPr>
            <p:spPr>
              <a:xfrm>
                <a:off x="3964786" y="4880721"/>
                <a:ext cx="558402" cy="55840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7" name="그래픽 76" descr="키 윤곽선">
                <a:extLst>
                  <a:ext uri="{FF2B5EF4-FFF2-40B4-BE49-F238E27FC236}">
                    <a16:creationId xmlns:a16="http://schemas.microsoft.com/office/drawing/2014/main" id="{FDC78E52-E31A-48FA-7A1D-E05CF479A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2384325">
                <a:off x="4009987" y="4922684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12CDD1E-0FC6-40C3-A02E-8B714652DA1D}"/>
                </a:ext>
              </a:extLst>
            </p:cNvPr>
            <p:cNvGrpSpPr/>
            <p:nvPr/>
          </p:nvGrpSpPr>
          <p:grpSpPr>
            <a:xfrm>
              <a:off x="2390870" y="5391688"/>
              <a:ext cx="558402" cy="558402"/>
              <a:chOff x="3589086" y="5395626"/>
              <a:chExt cx="558402" cy="558402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7D12DAB2-B6D0-974F-CE45-5DCB39FBECAB}"/>
                  </a:ext>
                </a:extLst>
              </p:cNvPr>
              <p:cNvSpPr/>
              <p:nvPr/>
            </p:nvSpPr>
            <p:spPr>
              <a:xfrm>
                <a:off x="3589086" y="5395626"/>
                <a:ext cx="558402" cy="55840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5" name="그래픽 74" descr="체크리스트 윤곽선">
                <a:extLst>
                  <a:ext uri="{FF2B5EF4-FFF2-40B4-BE49-F238E27FC236}">
                    <a16:creationId xmlns:a16="http://schemas.microsoft.com/office/drawing/2014/main" id="{A472FEE5-5995-8DAC-9004-3AE5C8567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34287" y="5439123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AB9252F-359F-8399-3BE3-F91B4845F0E6}"/>
                </a:ext>
              </a:extLst>
            </p:cNvPr>
            <p:cNvGrpSpPr/>
            <p:nvPr/>
          </p:nvGrpSpPr>
          <p:grpSpPr>
            <a:xfrm>
              <a:off x="2904071" y="4633536"/>
              <a:ext cx="558402" cy="558402"/>
              <a:chOff x="3330888" y="4575709"/>
              <a:chExt cx="558402" cy="558402"/>
            </a:xfrm>
          </p:grpSpPr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D3F555C7-AB36-A12F-2087-865849294C3F}"/>
                  </a:ext>
                </a:extLst>
              </p:cNvPr>
              <p:cNvSpPr/>
              <p:nvPr/>
            </p:nvSpPr>
            <p:spPr>
              <a:xfrm>
                <a:off x="3330888" y="4575709"/>
                <a:ext cx="558402" cy="55840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3" name="그래픽 72" descr="모니터 윤곽선">
                <a:extLst>
                  <a:ext uri="{FF2B5EF4-FFF2-40B4-BE49-F238E27FC236}">
                    <a16:creationId xmlns:a16="http://schemas.microsoft.com/office/drawing/2014/main" id="{7E69F7A0-F69D-BBE8-562C-03E68BB53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394089" y="4638910"/>
                <a:ext cx="432000" cy="432000"/>
              </a:xfrm>
              <a:prstGeom prst="rect">
                <a:avLst/>
              </a:prstGeom>
            </p:spPr>
          </p:pic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CC8F0E61-C4F0-695B-E360-474124680012}"/>
                </a:ext>
              </a:extLst>
            </p:cNvPr>
            <p:cNvGrpSpPr/>
            <p:nvPr/>
          </p:nvGrpSpPr>
          <p:grpSpPr>
            <a:xfrm>
              <a:off x="1374646" y="5391688"/>
              <a:ext cx="558402" cy="558402"/>
              <a:chOff x="543144" y="5625666"/>
              <a:chExt cx="558402" cy="558402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ADD281AF-6F0F-0FED-9637-0444BDD4A280}"/>
                  </a:ext>
                </a:extLst>
              </p:cNvPr>
              <p:cNvSpPr/>
              <p:nvPr/>
            </p:nvSpPr>
            <p:spPr>
              <a:xfrm>
                <a:off x="543144" y="5625666"/>
                <a:ext cx="558402" cy="55840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1" name="그래픽 70" descr="대상 단색으로 채워진">
                <a:extLst>
                  <a:ext uri="{FF2B5EF4-FFF2-40B4-BE49-F238E27FC236}">
                    <a16:creationId xmlns:a16="http://schemas.microsoft.com/office/drawing/2014/main" id="{5A23DEA6-7D6B-F33E-354A-218DE36ED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588345" y="5670867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5436DAAD-BE8F-0DF1-C3B2-29EFA69B0745}"/>
                </a:ext>
              </a:extLst>
            </p:cNvPr>
            <p:cNvGrpSpPr/>
            <p:nvPr/>
          </p:nvGrpSpPr>
          <p:grpSpPr>
            <a:xfrm>
              <a:off x="793911" y="4633536"/>
              <a:ext cx="558402" cy="558402"/>
              <a:chOff x="456409" y="4414374"/>
              <a:chExt cx="558402" cy="558402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0313F817-C7A3-33D6-0EDB-177E00E2AFF7}"/>
                  </a:ext>
                </a:extLst>
              </p:cNvPr>
              <p:cNvSpPr/>
              <p:nvPr/>
            </p:nvSpPr>
            <p:spPr>
              <a:xfrm>
                <a:off x="456409" y="4414374"/>
                <a:ext cx="558402" cy="55840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9" name="그래픽 68" descr="돋보기 윤곽선">
                <a:extLst>
                  <a:ext uri="{FF2B5EF4-FFF2-40B4-BE49-F238E27FC236}">
                    <a16:creationId xmlns:a16="http://schemas.microsoft.com/office/drawing/2014/main" id="{E3341BFE-A589-B946-5066-5B6371A285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01610" y="4459575"/>
                <a:ext cx="468000" cy="468000"/>
              </a:xfrm>
              <a:prstGeom prst="rect">
                <a:avLst/>
              </a:prstGeom>
            </p:spPr>
          </p:pic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ACFD65A-E2AE-1BC9-38AA-9AF55145ED30}"/>
                </a:ext>
              </a:extLst>
            </p:cNvPr>
            <p:cNvGrpSpPr/>
            <p:nvPr/>
          </p:nvGrpSpPr>
          <p:grpSpPr>
            <a:xfrm>
              <a:off x="2805533" y="3754863"/>
              <a:ext cx="558402" cy="558402"/>
              <a:chOff x="410865" y="3183512"/>
              <a:chExt cx="558402" cy="558402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10882F16-1B93-A7AE-8645-4C682DD4EC4E}"/>
                  </a:ext>
                </a:extLst>
              </p:cNvPr>
              <p:cNvSpPr/>
              <p:nvPr/>
            </p:nvSpPr>
            <p:spPr>
              <a:xfrm>
                <a:off x="410865" y="3183512"/>
                <a:ext cx="558402" cy="55840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7" name="그래픽 66" descr="방패 선택 표시 윤곽선">
                <a:extLst>
                  <a:ext uri="{FF2B5EF4-FFF2-40B4-BE49-F238E27FC236}">
                    <a16:creationId xmlns:a16="http://schemas.microsoft.com/office/drawing/2014/main" id="{BA3EB4DB-F4E3-104D-CCA0-A9BE16530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20066" y="3192713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6B89E11E-C478-CFDB-0A50-B5766C7F4BBE}"/>
                </a:ext>
              </a:extLst>
            </p:cNvPr>
            <p:cNvGrpSpPr/>
            <p:nvPr/>
          </p:nvGrpSpPr>
          <p:grpSpPr>
            <a:xfrm>
              <a:off x="1841620" y="3291710"/>
              <a:ext cx="558402" cy="558402"/>
              <a:chOff x="1841620" y="3291710"/>
              <a:chExt cx="558402" cy="558402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D730DE24-91F8-88C0-FF1D-F73A01E6204A}"/>
                  </a:ext>
                </a:extLst>
              </p:cNvPr>
              <p:cNvSpPr/>
              <p:nvPr/>
            </p:nvSpPr>
            <p:spPr>
              <a:xfrm>
                <a:off x="1841620" y="3291710"/>
                <a:ext cx="558402" cy="55840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5" name="그래픽 64" descr="단일 톱니바퀴 윤곽선">
                <a:extLst>
                  <a:ext uri="{FF2B5EF4-FFF2-40B4-BE49-F238E27FC236}">
                    <a16:creationId xmlns:a16="http://schemas.microsoft.com/office/drawing/2014/main" id="{918D7015-E790-9D6B-B4AB-57FB09A58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850821" y="3304440"/>
                <a:ext cx="540000" cy="540000"/>
              </a:xfrm>
              <a:prstGeom prst="rect">
                <a:avLst/>
              </a:prstGeom>
            </p:spPr>
          </p:pic>
        </p:grp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86D74DBD-E36D-DE11-3E69-9D945800672B}"/>
              </a:ext>
            </a:extLst>
          </p:cNvPr>
          <p:cNvSpPr txBox="1"/>
          <p:nvPr/>
        </p:nvSpPr>
        <p:spPr>
          <a:xfrm>
            <a:off x="3781454" y="3003055"/>
            <a:ext cx="1174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보안 전략 수립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A4CD7B8-3D8E-5D0B-48E3-66795396D70F}"/>
              </a:ext>
            </a:extLst>
          </p:cNvPr>
          <p:cNvSpPr txBox="1"/>
          <p:nvPr/>
        </p:nvSpPr>
        <p:spPr>
          <a:xfrm>
            <a:off x="5504588" y="4689920"/>
            <a:ext cx="14371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공격 추세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감지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7BEB313-4376-022E-B13D-B2C13E53F91B}"/>
              </a:ext>
            </a:extLst>
          </p:cNvPr>
          <p:cNvSpPr txBox="1"/>
          <p:nvPr/>
        </p:nvSpPr>
        <p:spPr>
          <a:xfrm>
            <a:off x="4860748" y="3435554"/>
            <a:ext cx="11972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방어책 구축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727FDEB-F2AC-661B-5ED6-5B5D18758D11}"/>
              </a:ext>
            </a:extLst>
          </p:cNvPr>
          <p:cNvSpPr txBox="1"/>
          <p:nvPr/>
        </p:nvSpPr>
        <p:spPr>
          <a:xfrm>
            <a:off x="5067080" y="5614068"/>
            <a:ext cx="1625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사고 대응 팀 참고 자료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B26ACAE-0E17-9D27-6C32-A42C83BE5A4E}"/>
              </a:ext>
            </a:extLst>
          </p:cNvPr>
          <p:cNvSpPr txBox="1"/>
          <p:nvPr/>
        </p:nvSpPr>
        <p:spPr>
          <a:xfrm>
            <a:off x="2597532" y="5614068"/>
            <a:ext cx="14371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위협 결정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6CD39D8-147A-551F-DC59-2D44493F5FFA}"/>
              </a:ext>
            </a:extLst>
          </p:cNvPr>
          <p:cNvSpPr txBox="1"/>
          <p:nvPr/>
        </p:nvSpPr>
        <p:spPr>
          <a:xfrm>
            <a:off x="1876708" y="4693192"/>
            <a:ext cx="14371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해결 방법 탐색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F1F7EA4-3AD4-703B-F0A3-77F1E997FAF9}"/>
              </a:ext>
            </a:extLst>
          </p:cNvPr>
          <p:cNvSpPr txBox="1"/>
          <p:nvPr/>
        </p:nvSpPr>
        <p:spPr>
          <a:xfrm>
            <a:off x="2286303" y="3430568"/>
            <a:ext cx="14371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사이버 보안 평가</a:t>
            </a:r>
          </a:p>
        </p:txBody>
      </p:sp>
      <p:sp>
        <p:nvSpPr>
          <p:cNvPr id="87" name="제목 1">
            <a:extLst>
              <a:ext uri="{FF2B5EF4-FFF2-40B4-BE49-F238E27FC236}">
                <a16:creationId xmlns:a16="http://schemas.microsoft.com/office/drawing/2014/main" id="{CF8983FD-1835-CDC1-885B-5BBA079CBCCB}"/>
              </a:ext>
            </a:extLst>
          </p:cNvPr>
          <p:cNvSpPr txBox="1">
            <a:spLocks/>
          </p:cNvSpPr>
          <p:nvPr/>
        </p:nvSpPr>
        <p:spPr>
          <a:xfrm>
            <a:off x="838200" y="11708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제목 1">
            <a:extLst>
              <a:ext uri="{FF2B5EF4-FFF2-40B4-BE49-F238E27FC236}">
                <a16:creationId xmlns:a16="http://schemas.microsoft.com/office/drawing/2014/main" id="{60C0DF27-B0B0-32F7-BC5E-1585471ECC82}"/>
              </a:ext>
            </a:extLst>
          </p:cNvPr>
          <p:cNvSpPr txBox="1">
            <a:spLocks/>
          </p:cNvSpPr>
          <p:nvPr/>
        </p:nvSpPr>
        <p:spPr>
          <a:xfrm>
            <a:off x="838200" y="940718"/>
            <a:ext cx="10515600" cy="1174030"/>
          </a:xfrm>
          <a:prstGeom prst="rect">
            <a:avLst/>
          </a:prstGeom>
          <a:noFill/>
          <a:ln cap="rnd">
            <a:solidFill>
              <a:srgbClr val="AAC9DE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7800" indent="-1778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맑은 고딕"/>
                <a:ea typeface="맑은 고딕"/>
              </a:rPr>
              <a:t>MITRE ATT&amp;CK </a:t>
            </a:r>
            <a:r>
              <a:rPr lang="ko-KR" altLang="en-US" sz="1600" b="1" dirty="0">
                <a:latin typeface="맑은 고딕"/>
                <a:ea typeface="맑은 고딕"/>
              </a:rPr>
              <a:t>프레임워크</a:t>
            </a:r>
            <a:endParaRPr lang="en-US" altLang="ko-KR" sz="1600" b="1" dirty="0">
              <a:latin typeface="맑은 고딕"/>
              <a:ea typeface="맑은 고딕"/>
            </a:endParaRPr>
          </a:p>
          <a:p>
            <a:pPr marL="635000" lvl="1" indent="-1778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rgbClr val="000000"/>
                </a:solidFill>
                <a:latin typeface="맑은 고딕"/>
                <a:ea typeface="맑은 고딕"/>
              </a:rPr>
              <a:t>사이버 공격 기술과 방어 방법을 체계적으로 정리한 지식 기반 </a:t>
            </a:r>
            <a:r>
              <a:rPr lang="en-US" altLang="ko-KR" sz="1200" b="1" dirty="0">
                <a:solidFill>
                  <a:srgbClr val="000000"/>
                </a:solidFill>
                <a:latin typeface="맑은 고딕"/>
                <a:ea typeface="맑은 고딕"/>
              </a:rPr>
              <a:t>(Knowledge Base)</a:t>
            </a:r>
          </a:p>
          <a:p>
            <a:pPr marL="1092200" lvl="2" indent="-1778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v"/>
            </a:pPr>
            <a:r>
              <a:rPr lang="ko-KR" altLang="en-US" sz="800" b="1" dirty="0">
                <a:solidFill>
                  <a:srgbClr val="FF0000"/>
                </a:solidFill>
                <a:latin typeface="맑은 고딕"/>
                <a:ea typeface="맑은 고딕"/>
              </a:rPr>
              <a:t>지식 기반</a:t>
            </a:r>
            <a:r>
              <a:rPr lang="en-US" altLang="ko-KR" sz="800" b="1" dirty="0">
                <a:solidFill>
                  <a:srgbClr val="FF0000"/>
                </a:solidFill>
                <a:latin typeface="맑은 고딕"/>
                <a:ea typeface="맑은 고딕"/>
              </a:rPr>
              <a:t>: </a:t>
            </a:r>
            <a:r>
              <a:rPr lang="ko-KR" altLang="en-US" sz="800" b="1" dirty="0">
                <a:solidFill>
                  <a:srgbClr val="FF0000"/>
                </a:solidFill>
                <a:latin typeface="맑은 고딕"/>
                <a:ea typeface="맑은 고딕"/>
              </a:rPr>
              <a:t>모든 정보 또는 지식을 저장</a:t>
            </a:r>
            <a:r>
              <a:rPr lang="en-US" altLang="ko-KR" sz="800" b="1" dirty="0">
                <a:solidFill>
                  <a:srgbClr val="FF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800" b="1" dirty="0">
                <a:solidFill>
                  <a:srgbClr val="FF0000"/>
                </a:solidFill>
                <a:latin typeface="맑은 고딕"/>
                <a:ea typeface="맑은 고딕"/>
              </a:rPr>
              <a:t>조직화하고 고객</a:t>
            </a:r>
            <a:r>
              <a:rPr lang="en-US" altLang="ko-KR" sz="800" b="1" dirty="0">
                <a:solidFill>
                  <a:srgbClr val="FF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800" b="1" dirty="0">
                <a:solidFill>
                  <a:srgbClr val="FF0000"/>
                </a:solidFill>
                <a:latin typeface="맑은 고딕"/>
                <a:ea typeface="맑은 고딕"/>
              </a:rPr>
              <a:t>직원 및 파트너와 공유할 수 있는 저장소</a:t>
            </a:r>
            <a:endParaRPr lang="en-US" altLang="ko-KR" sz="800" b="1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635000" lvl="1" indent="-1778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rgbClr val="000000"/>
                </a:solidFill>
                <a:latin typeface="맑은 고딕"/>
                <a:ea typeface="맑은 고딕"/>
              </a:rPr>
              <a:t>공격 방법</a:t>
            </a:r>
            <a:r>
              <a:rPr lang="en-US" altLang="ko-KR" sz="1200" b="1" dirty="0">
                <a:solidFill>
                  <a:srgbClr val="000000"/>
                </a:solidFill>
                <a:latin typeface="맑은 고딕"/>
                <a:ea typeface="맑은 고딕"/>
              </a:rPr>
              <a:t>(Tactic)</a:t>
            </a:r>
            <a:r>
              <a:rPr lang="ko-KR" altLang="en-US" sz="1200" b="1" dirty="0">
                <a:solidFill>
                  <a:srgbClr val="000000"/>
                </a:solidFill>
                <a:latin typeface="맑은 고딕"/>
                <a:ea typeface="맑은 고딕"/>
              </a:rPr>
              <a:t>과 기술</a:t>
            </a:r>
            <a:r>
              <a:rPr lang="en-US" altLang="ko-KR" sz="1200" b="1" dirty="0">
                <a:solidFill>
                  <a:srgbClr val="000000"/>
                </a:solidFill>
                <a:latin typeface="맑은 고딕"/>
                <a:ea typeface="맑은 고딕"/>
              </a:rPr>
              <a:t>(Technique)</a:t>
            </a:r>
            <a:r>
              <a:rPr lang="ko-KR" altLang="en-US" sz="1200" b="1" dirty="0">
                <a:solidFill>
                  <a:srgbClr val="000000"/>
                </a:solidFill>
                <a:latin typeface="맑은 고딕"/>
                <a:ea typeface="맑은 고딕"/>
              </a:rPr>
              <a:t>을 분석하여 다양한 해킹 기법을 문서화하고 분류한 프레임워크</a:t>
            </a:r>
            <a:endParaRPr lang="en-US" altLang="ko-KR" sz="1200" b="1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58264556-4B34-A320-1F44-39607164CB38}"/>
              </a:ext>
            </a:extLst>
          </p:cNvPr>
          <p:cNvCxnSpPr/>
          <p:nvPr/>
        </p:nvCxnSpPr>
        <p:spPr>
          <a:xfrm>
            <a:off x="0" y="814581"/>
            <a:ext cx="12192000" cy="0"/>
          </a:xfrm>
          <a:prstGeom prst="line">
            <a:avLst/>
          </a:prstGeom>
          <a:ln>
            <a:solidFill>
              <a:srgbClr val="AAC9D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438E6E02-B569-08AA-D427-F866B9A8066C}"/>
              </a:ext>
            </a:extLst>
          </p:cNvPr>
          <p:cNvSpPr txBox="1">
            <a:spLocks/>
          </p:cNvSpPr>
          <p:nvPr/>
        </p:nvSpPr>
        <p:spPr>
          <a:xfrm>
            <a:off x="353293" y="10378"/>
            <a:ext cx="11485415" cy="949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연구 배경</a:t>
            </a:r>
          </a:p>
        </p:txBody>
      </p:sp>
    </p:spTree>
    <p:extLst>
      <p:ext uri="{BB962C8B-B14F-4D97-AF65-F5344CB8AC3E}">
        <p14:creationId xmlns:p14="http://schemas.microsoft.com/office/powerpoint/2010/main" val="4026182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>
            <a:extLst>
              <a:ext uri="{FF2B5EF4-FFF2-40B4-BE49-F238E27FC236}">
                <a16:creationId xmlns:a16="http://schemas.microsoft.com/office/drawing/2014/main" id="{C637593D-5E86-058C-E8BF-9E1DD1F3F5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459" y="1647068"/>
            <a:ext cx="6684136" cy="44934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90F60B8D-F17C-85AE-0324-74232AE65B30}"/>
              </a:ext>
            </a:extLst>
          </p:cNvPr>
          <p:cNvCxnSpPr/>
          <p:nvPr/>
        </p:nvCxnSpPr>
        <p:spPr>
          <a:xfrm>
            <a:off x="0" y="814581"/>
            <a:ext cx="12192000" cy="0"/>
          </a:xfrm>
          <a:prstGeom prst="line">
            <a:avLst/>
          </a:prstGeom>
          <a:ln>
            <a:solidFill>
              <a:srgbClr val="AAC9D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제목 1">
            <a:extLst>
              <a:ext uri="{FF2B5EF4-FFF2-40B4-BE49-F238E27FC236}">
                <a16:creationId xmlns:a16="http://schemas.microsoft.com/office/drawing/2014/main" id="{282F80DC-97B5-49A6-5781-47BF97E64244}"/>
              </a:ext>
            </a:extLst>
          </p:cNvPr>
          <p:cNvSpPr txBox="1">
            <a:spLocks/>
          </p:cNvSpPr>
          <p:nvPr/>
        </p:nvSpPr>
        <p:spPr>
          <a:xfrm>
            <a:off x="353293" y="10378"/>
            <a:ext cx="11485415" cy="949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연구 내용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8A60A97-6538-CEC9-0AE6-1786F835148E}"/>
              </a:ext>
            </a:extLst>
          </p:cNvPr>
          <p:cNvSpPr txBox="1"/>
          <p:nvPr/>
        </p:nvSpPr>
        <p:spPr>
          <a:xfrm>
            <a:off x="4431158" y="6239627"/>
            <a:ext cx="36147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cs typeface="Times New Roman" panose="02020603050405020304" pitchFamily="18" charset="0"/>
              </a:rPr>
              <a:t>Architecture</a:t>
            </a:r>
            <a:endParaRPr lang="ko-KR" altLang="en-US" sz="1100" b="1" dirty="0">
              <a:cs typeface="Times New Roman" panose="02020603050405020304" pitchFamily="18" charset="0"/>
            </a:endParaRPr>
          </a:p>
        </p:txBody>
      </p:sp>
      <p:sp>
        <p:nvSpPr>
          <p:cNvPr id="76" name="제목 1">
            <a:extLst>
              <a:ext uri="{FF2B5EF4-FFF2-40B4-BE49-F238E27FC236}">
                <a16:creationId xmlns:a16="http://schemas.microsoft.com/office/drawing/2014/main" id="{41C094FB-5676-03F6-7880-4FC6C17F77A6}"/>
              </a:ext>
            </a:extLst>
          </p:cNvPr>
          <p:cNvSpPr txBox="1">
            <a:spLocks/>
          </p:cNvSpPr>
          <p:nvPr/>
        </p:nvSpPr>
        <p:spPr>
          <a:xfrm>
            <a:off x="838200" y="940719"/>
            <a:ext cx="10515600" cy="568592"/>
          </a:xfrm>
          <a:prstGeom prst="rect">
            <a:avLst/>
          </a:prstGeom>
          <a:noFill/>
          <a:ln cap="rnd">
            <a:solidFill>
              <a:srgbClr val="AAC9DE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7800" indent="-1778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맑은 고딕"/>
                <a:ea typeface="맑은 고딕"/>
              </a:rPr>
              <a:t>전체 시스템 구상도</a:t>
            </a:r>
            <a:endParaRPr lang="en-US" altLang="ko-KR" sz="1600" b="1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52797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제목 1">
            <a:extLst>
              <a:ext uri="{FF2B5EF4-FFF2-40B4-BE49-F238E27FC236}">
                <a16:creationId xmlns:a16="http://schemas.microsoft.com/office/drawing/2014/main" id="{CF8983FD-1835-CDC1-885B-5BBA079CBCCB}"/>
              </a:ext>
            </a:extLst>
          </p:cNvPr>
          <p:cNvSpPr txBox="1">
            <a:spLocks/>
          </p:cNvSpPr>
          <p:nvPr/>
        </p:nvSpPr>
        <p:spPr>
          <a:xfrm>
            <a:off x="838200" y="11708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제목 1">
            <a:extLst>
              <a:ext uri="{FF2B5EF4-FFF2-40B4-BE49-F238E27FC236}">
                <a16:creationId xmlns:a16="http://schemas.microsoft.com/office/drawing/2014/main" id="{60C0DF27-B0B0-32F7-BC5E-1585471ECC82}"/>
              </a:ext>
            </a:extLst>
          </p:cNvPr>
          <p:cNvSpPr txBox="1">
            <a:spLocks/>
          </p:cNvSpPr>
          <p:nvPr/>
        </p:nvSpPr>
        <p:spPr>
          <a:xfrm>
            <a:off x="838200" y="940718"/>
            <a:ext cx="10515600" cy="1659264"/>
          </a:xfrm>
          <a:prstGeom prst="rect">
            <a:avLst/>
          </a:prstGeom>
          <a:noFill/>
          <a:ln cap="rnd">
            <a:solidFill>
              <a:srgbClr val="AAC9DE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7800" indent="-1778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맑은 고딕"/>
                <a:ea typeface="맑은 고딕"/>
              </a:rPr>
              <a:t>공격 시나리오 설계</a:t>
            </a:r>
            <a:endParaRPr lang="en-US" altLang="ko-KR" sz="1600" b="1" dirty="0">
              <a:latin typeface="맑은 고딕"/>
              <a:ea typeface="맑은 고딕"/>
            </a:endParaRPr>
          </a:p>
          <a:p>
            <a:pPr marL="635000" marR="0" lvl="1" indent="-1778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MITRE ATT&amp;CK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의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Technique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과 그에 해당하는 </a:t>
            </a:r>
            <a:r>
              <a:rPr lang="en-US" altLang="ko-KR" sz="1200" b="1" dirty="0">
                <a:solidFill>
                  <a:srgbClr val="000000"/>
                </a:solidFill>
                <a:latin typeface="맑은 고딕"/>
                <a:ea typeface="맑은 고딕"/>
              </a:rPr>
              <a:t>CMD </a:t>
            </a:r>
            <a:r>
              <a:rPr lang="ko-KR" altLang="en-US" sz="1200" b="1" dirty="0">
                <a:solidFill>
                  <a:srgbClr val="000000"/>
                </a:solidFill>
                <a:latin typeface="맑은 고딕"/>
                <a:ea typeface="맑은 고딕"/>
              </a:rPr>
              <a:t>명령어를 매핑하여 시나리오 설계</a:t>
            </a:r>
            <a:endParaRPr lang="en-US" altLang="ko-KR" sz="1200" b="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635000" marR="0" lvl="1" indent="-1778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200" b="1" dirty="0">
                <a:solidFill>
                  <a:srgbClr val="000000"/>
                </a:solidFill>
                <a:latin typeface="맑은 고딕"/>
                <a:ea typeface="맑은 고딕"/>
              </a:rPr>
              <a:t>CVE</a:t>
            </a:r>
            <a:r>
              <a:rPr lang="en-US" altLang="ko-KR" sz="1200" b="1" dirty="0">
                <a:latin typeface="맑은 고딕"/>
                <a:ea typeface="맑은 고딕"/>
              </a:rPr>
              <a:t> (Common Vulnerabilities and Exposures)</a:t>
            </a:r>
            <a:r>
              <a:rPr lang="en-US" altLang="ko-KR" sz="1200" b="1" dirty="0">
                <a:solidFill>
                  <a:srgbClr val="000000"/>
                </a:solidFill>
                <a:latin typeface="맑은 고딕"/>
                <a:ea typeface="맑은 고딕"/>
              </a:rPr>
              <a:t> PoC</a:t>
            </a:r>
            <a:r>
              <a:rPr lang="ko-KR" altLang="en-US" sz="1200" b="1" dirty="0">
                <a:solidFill>
                  <a:srgbClr val="000000"/>
                </a:solidFill>
                <a:latin typeface="맑은 고딕"/>
                <a:ea typeface="맑은 고딕"/>
              </a:rPr>
              <a:t>의 흐름과 </a:t>
            </a:r>
            <a:r>
              <a:rPr lang="en-US" altLang="ko-KR" sz="1200" b="1" dirty="0">
                <a:solidFill>
                  <a:srgbClr val="000000"/>
                </a:solidFill>
                <a:latin typeface="맑은 고딕"/>
                <a:ea typeface="맑은 고딕"/>
              </a:rPr>
              <a:t>MITRE ATT&amp;CK</a:t>
            </a:r>
            <a:r>
              <a:rPr lang="ko-KR" altLang="en-US" sz="1200" b="1" dirty="0">
                <a:solidFill>
                  <a:srgbClr val="000000"/>
                </a:solidFill>
                <a:latin typeface="맑은 고딕"/>
                <a:ea typeface="맑은 고딕"/>
              </a:rPr>
              <a:t>의 </a:t>
            </a:r>
            <a:r>
              <a:rPr lang="en-US" altLang="ko-KR" sz="1200" b="1" dirty="0">
                <a:solidFill>
                  <a:srgbClr val="000000"/>
                </a:solidFill>
                <a:latin typeface="맑은 고딕"/>
                <a:ea typeface="맑은 고딕"/>
              </a:rPr>
              <a:t>Technique</a:t>
            </a:r>
            <a:r>
              <a:rPr lang="ko-KR" altLang="en-US" sz="1200" b="1" dirty="0">
                <a:solidFill>
                  <a:srgbClr val="000000"/>
                </a:solidFill>
                <a:latin typeface="맑은 고딕"/>
                <a:ea typeface="맑은 고딕"/>
              </a:rPr>
              <a:t>과 매핑하여 시나리오 설계</a:t>
            </a:r>
            <a:endParaRPr lang="en-US" altLang="ko-KR" sz="1200" b="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635000" marR="0" lvl="1" indent="-1778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맑은 고딕"/>
                <a:ea typeface="맑은 고딕"/>
              </a:rPr>
              <a:t>설계한 시나리오를 기반으로 자동화된 침투 테스트 기능 구현</a:t>
            </a:r>
            <a:endParaRPr lang="en-US" altLang="ko-KR" sz="1200" b="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143000" lvl="2" indent="-2286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altLang="ko-KR" sz="1200" b="1" dirty="0">
                <a:latin typeface="맑은 고딕"/>
                <a:ea typeface="맑은 고딕"/>
              </a:rPr>
              <a:t>MITRE ATT&amp;CK </a:t>
            </a:r>
            <a:r>
              <a:rPr lang="ko-KR" altLang="en-US" sz="1200" b="1" dirty="0">
                <a:latin typeface="맑은 고딕"/>
                <a:ea typeface="맑은 고딕"/>
              </a:rPr>
              <a:t>기반 침투 테스트</a:t>
            </a:r>
            <a:endParaRPr lang="en-US" altLang="ko-KR" sz="1200" b="1" dirty="0">
              <a:latin typeface="맑은 고딕"/>
              <a:ea typeface="맑은 고딕"/>
            </a:endParaRPr>
          </a:p>
          <a:p>
            <a:pPr marL="1143000" lvl="2" indent="-2286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altLang="ko-KR" sz="1200" b="1" dirty="0">
                <a:latin typeface="맑은 고딕"/>
                <a:ea typeface="맑은 고딕"/>
              </a:rPr>
              <a:t>CVE Exploit </a:t>
            </a:r>
            <a:r>
              <a:rPr lang="ko-KR" altLang="en-US" sz="1200" b="1" dirty="0">
                <a:latin typeface="맑은 고딕"/>
                <a:ea typeface="맑은 고딕"/>
              </a:rPr>
              <a:t>기반 침투 테스트</a:t>
            </a:r>
            <a:endParaRPr lang="en-US" altLang="ko-KR" sz="1200" b="1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58264556-4B34-A320-1F44-39607164CB38}"/>
              </a:ext>
            </a:extLst>
          </p:cNvPr>
          <p:cNvCxnSpPr/>
          <p:nvPr/>
        </p:nvCxnSpPr>
        <p:spPr>
          <a:xfrm>
            <a:off x="0" y="814581"/>
            <a:ext cx="12192000" cy="0"/>
          </a:xfrm>
          <a:prstGeom prst="line">
            <a:avLst/>
          </a:prstGeom>
          <a:ln>
            <a:solidFill>
              <a:srgbClr val="AAC9D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7F7129-23BC-F4CF-3231-EE6368CE1BB6}"/>
              </a:ext>
            </a:extLst>
          </p:cNvPr>
          <p:cNvSpPr txBox="1"/>
          <p:nvPr/>
        </p:nvSpPr>
        <p:spPr>
          <a:xfrm>
            <a:off x="1365412" y="5780565"/>
            <a:ext cx="342155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100" b="1" dirty="0">
                <a:latin typeface="맑은 고딕"/>
                <a:ea typeface="맑은 고딕"/>
              </a:rPr>
              <a:t>CVE</a:t>
            </a:r>
            <a:r>
              <a:rPr lang="ko-KR" altLang="en-US" sz="1100" b="1" dirty="0">
                <a:latin typeface="맑은 고딕"/>
                <a:ea typeface="맑은 고딕"/>
              </a:rPr>
              <a:t> </a:t>
            </a:r>
            <a:r>
              <a:rPr lang="en-US" altLang="ko-KR" sz="1100" b="1" dirty="0">
                <a:latin typeface="맑은 고딕"/>
                <a:ea typeface="맑은 고딕"/>
              </a:rPr>
              <a:t>2022-0847</a:t>
            </a:r>
            <a:r>
              <a:rPr lang="ko-KR" altLang="en-US" sz="1100" b="1" dirty="0">
                <a:latin typeface="맑은 고딕"/>
                <a:ea typeface="맑은 고딕"/>
              </a:rPr>
              <a:t>의 </a:t>
            </a:r>
            <a:r>
              <a:rPr lang="en-US" altLang="ko-KR" sz="1100" b="1" dirty="0">
                <a:latin typeface="맑은 고딕"/>
                <a:ea typeface="맑은 고딕"/>
              </a:rPr>
              <a:t>PoC </a:t>
            </a:r>
            <a:r>
              <a:rPr lang="ko-KR" altLang="en-US" sz="1100" b="1" dirty="0">
                <a:latin typeface="맑은 고딕"/>
                <a:ea typeface="맑은 고딕"/>
              </a:rPr>
              <a:t>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043CC-397E-8A98-F698-C7EC0A0E3C02}"/>
              </a:ext>
            </a:extLst>
          </p:cNvPr>
          <p:cNvSpPr txBox="1"/>
          <p:nvPr/>
        </p:nvSpPr>
        <p:spPr>
          <a:xfrm>
            <a:off x="6997738" y="5780565"/>
            <a:ext cx="311050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100" b="1" dirty="0">
                <a:latin typeface="맑은 고딕"/>
                <a:ea typeface="맑은 고딕"/>
              </a:rPr>
              <a:t>CVE 2022-0847</a:t>
            </a:r>
            <a:r>
              <a:rPr lang="ko-KR" altLang="en-US" sz="1100" b="1" dirty="0">
                <a:latin typeface="맑은 고딕"/>
                <a:ea typeface="맑은 고딕"/>
              </a:rPr>
              <a:t>의 </a:t>
            </a:r>
            <a:r>
              <a:rPr lang="en-US" altLang="ko-KR" sz="1100" b="1" dirty="0">
                <a:latin typeface="맑은 고딕"/>
                <a:ea typeface="맑은 고딕"/>
              </a:rPr>
              <a:t>PoC</a:t>
            </a:r>
            <a:r>
              <a:rPr lang="ko-KR" altLang="en-US" sz="1100" b="1" dirty="0">
                <a:latin typeface="맑은 고딕"/>
                <a:ea typeface="맑은 고딕"/>
              </a:rPr>
              <a:t>와 </a:t>
            </a:r>
            <a:r>
              <a:rPr lang="ko-KR" altLang="en-US" sz="1100" b="1" dirty="0" err="1">
                <a:latin typeface="맑은 고딕"/>
                <a:ea typeface="맑은 고딕"/>
              </a:rPr>
              <a:t>매핑된</a:t>
            </a:r>
            <a:r>
              <a:rPr lang="ko-KR" altLang="en-US" sz="1100" b="1" dirty="0">
                <a:latin typeface="맑은 고딕"/>
                <a:ea typeface="맑은 고딕"/>
              </a:rPr>
              <a:t> </a:t>
            </a:r>
            <a:r>
              <a:rPr lang="en-US" altLang="ko-KR" sz="1100" b="1" dirty="0">
                <a:latin typeface="맑은 고딕"/>
                <a:ea typeface="맑은 고딕"/>
              </a:rPr>
              <a:t>Technique</a:t>
            </a:r>
            <a:endParaRPr lang="ko-KR" altLang="en-US" sz="1100" b="1" dirty="0">
              <a:latin typeface="맑은 고딕"/>
              <a:ea typeface="맑은 고딕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355566E-3485-821A-0048-33D31915262A}"/>
              </a:ext>
            </a:extLst>
          </p:cNvPr>
          <p:cNvSpPr txBox="1">
            <a:spLocks/>
          </p:cNvSpPr>
          <p:nvPr/>
        </p:nvSpPr>
        <p:spPr>
          <a:xfrm>
            <a:off x="353293" y="10378"/>
            <a:ext cx="11485415" cy="949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연구 내용</a:t>
            </a:r>
          </a:p>
        </p:txBody>
      </p:sp>
      <p:pic>
        <p:nvPicPr>
          <p:cNvPr id="13" name="그림 12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BCC517D8-7B8D-E8B0-9DD8-B4B2B68823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180" y="2894432"/>
            <a:ext cx="5601620" cy="27542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1DC87A-2F69-7111-C2EE-3B043283C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91500"/>
            <a:ext cx="4475979" cy="2754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422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9C167-AEFC-C871-DFF8-9FAE14594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제목 1">
            <a:extLst>
              <a:ext uri="{FF2B5EF4-FFF2-40B4-BE49-F238E27FC236}">
                <a16:creationId xmlns:a16="http://schemas.microsoft.com/office/drawing/2014/main" id="{F999153D-231C-F28D-48E6-1F9BDBE2C381}"/>
              </a:ext>
            </a:extLst>
          </p:cNvPr>
          <p:cNvSpPr txBox="1">
            <a:spLocks/>
          </p:cNvSpPr>
          <p:nvPr/>
        </p:nvSpPr>
        <p:spPr>
          <a:xfrm>
            <a:off x="838200" y="11708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제목 1">
            <a:extLst>
              <a:ext uri="{FF2B5EF4-FFF2-40B4-BE49-F238E27FC236}">
                <a16:creationId xmlns:a16="http://schemas.microsoft.com/office/drawing/2014/main" id="{CECE9E0D-30E0-9C0C-49B2-8C7A8A180E48}"/>
              </a:ext>
            </a:extLst>
          </p:cNvPr>
          <p:cNvSpPr txBox="1">
            <a:spLocks/>
          </p:cNvSpPr>
          <p:nvPr/>
        </p:nvSpPr>
        <p:spPr>
          <a:xfrm>
            <a:off x="838200" y="936940"/>
            <a:ext cx="10515600" cy="1559457"/>
          </a:xfrm>
          <a:prstGeom prst="rect">
            <a:avLst/>
          </a:prstGeom>
          <a:noFill/>
          <a:ln cap="rnd">
            <a:solidFill>
              <a:srgbClr val="AAC9DE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7800" indent="-1778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맑은 고딕"/>
                <a:ea typeface="맑은 고딕"/>
              </a:rPr>
              <a:t>침투 테스트</a:t>
            </a:r>
            <a:endParaRPr lang="en-US" altLang="ko-KR" sz="1600" b="1" dirty="0">
              <a:latin typeface="맑은 고딕"/>
              <a:ea typeface="맑은 고딕"/>
            </a:endParaRPr>
          </a:p>
          <a:p>
            <a:pPr marL="685800" lvl="1" indent="-228600">
              <a:spcBef>
                <a:spcPct val="20000"/>
              </a:spcBef>
              <a:buFont typeface="+mj-lt"/>
              <a:buAutoNum type="arabicPeriod"/>
            </a:pPr>
            <a:r>
              <a:rPr lang="en-US" altLang="ko-KR" sz="1200" b="1" dirty="0">
                <a:solidFill>
                  <a:srgbClr val="FF0000"/>
                </a:solidFill>
                <a:latin typeface="맑은 고딕"/>
                <a:ea typeface="맑은 고딕"/>
              </a:rPr>
              <a:t>MITRE ATT&amp;CK </a:t>
            </a:r>
            <a:r>
              <a:rPr lang="ko-KR" altLang="en-US" sz="1200" b="1" dirty="0">
                <a:solidFill>
                  <a:srgbClr val="FF0000"/>
                </a:solidFill>
                <a:latin typeface="맑은 고딕"/>
                <a:ea typeface="맑은 고딕"/>
              </a:rPr>
              <a:t>기반 침투 테스트</a:t>
            </a:r>
            <a:endParaRPr lang="en-US" altLang="ko-KR" sz="1200" b="1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1143000" lvl="2" indent="-228600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</a:pPr>
            <a:r>
              <a:rPr lang="en-US" altLang="ko-KR" sz="1100" dirty="0">
                <a:solidFill>
                  <a:srgbClr val="000000"/>
                </a:solidFill>
                <a:latin typeface="맑은 고딕"/>
                <a:ea typeface="맑은 고딕"/>
              </a:rPr>
              <a:t>MITRE ATT&amp;CK </a:t>
            </a:r>
            <a:r>
              <a:rPr lang="ko-KR" altLang="en-US" sz="1100" dirty="0">
                <a:solidFill>
                  <a:srgbClr val="000000"/>
                </a:solidFill>
                <a:latin typeface="맑은 고딕"/>
                <a:ea typeface="맑은 고딕"/>
              </a:rPr>
              <a:t>기반으로 모의 해킹을 수행</a:t>
            </a:r>
            <a:endParaRPr lang="en-US" altLang="ko-KR" sz="110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1143000" lvl="2" indent="-228600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성공한 공격 시나리오에 대한 결과 및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Mitigation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endParaRPr lang="en-US" altLang="ko-KR" sz="1100" dirty="0">
              <a:latin typeface="맑은 고딕"/>
              <a:ea typeface="맑은 고딕"/>
            </a:endParaRPr>
          </a:p>
          <a:p>
            <a:pPr marL="685800" lvl="1" indent="-228600">
              <a:spcBef>
                <a:spcPct val="20000"/>
              </a:spcBef>
              <a:buFont typeface="+mj-lt"/>
              <a:buAutoNum type="arabicPeriod"/>
            </a:pPr>
            <a:r>
              <a:rPr lang="en-US" altLang="ko-KR" sz="1200" b="1" dirty="0">
                <a:latin typeface="맑은 고딕"/>
                <a:ea typeface="맑은 고딕"/>
              </a:rPr>
              <a:t>CVE(Common Vulnerabilities and Exposures) Exploit </a:t>
            </a:r>
            <a:r>
              <a:rPr lang="ko-KR" altLang="en-US" sz="1200" b="1" dirty="0">
                <a:latin typeface="맑은 고딕"/>
                <a:ea typeface="맑은 고딕"/>
              </a:rPr>
              <a:t>기반 침투 테스트</a:t>
            </a: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132F3918-0356-C1A2-C4D2-D6BC604ACA05}"/>
              </a:ext>
            </a:extLst>
          </p:cNvPr>
          <p:cNvCxnSpPr/>
          <p:nvPr/>
        </p:nvCxnSpPr>
        <p:spPr>
          <a:xfrm>
            <a:off x="0" y="814581"/>
            <a:ext cx="12192000" cy="0"/>
          </a:xfrm>
          <a:prstGeom prst="line">
            <a:avLst/>
          </a:prstGeom>
          <a:ln>
            <a:solidFill>
              <a:srgbClr val="AAC9D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DD5DFD5-15A3-B8B1-2C3A-D35D647289C5}"/>
              </a:ext>
            </a:extLst>
          </p:cNvPr>
          <p:cNvSpPr txBox="1"/>
          <p:nvPr/>
        </p:nvSpPr>
        <p:spPr>
          <a:xfrm>
            <a:off x="2523743" y="4710532"/>
            <a:ext cx="342155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100" b="1" dirty="0">
                <a:latin typeface="맑은 고딕"/>
                <a:ea typeface="맑은 고딕"/>
              </a:rPr>
              <a:t>시스템에 대한 침투 테스트 수행 결과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A11B24-542B-B7CB-57C5-9EE70CAECF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18"/>
          <a:stretch/>
        </p:blipFill>
        <p:spPr>
          <a:xfrm>
            <a:off x="8046546" y="2622534"/>
            <a:ext cx="3197738" cy="14115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DD658C-1EB5-6E21-26F3-8B7718A2D7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78"/>
          <a:stretch/>
        </p:blipFill>
        <p:spPr>
          <a:xfrm>
            <a:off x="8084646" y="4107100"/>
            <a:ext cx="3145737" cy="1730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91917C-142A-D5D0-3D07-DBF07552E97C}"/>
              </a:ext>
            </a:extLst>
          </p:cNvPr>
          <p:cNvSpPr txBox="1"/>
          <p:nvPr/>
        </p:nvSpPr>
        <p:spPr>
          <a:xfrm>
            <a:off x="8084646" y="5856888"/>
            <a:ext cx="311050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100" b="1" dirty="0">
                <a:latin typeface="맑은 고딕"/>
                <a:ea typeface="맑은 고딕"/>
              </a:rPr>
              <a:t>성공한 공격 시나리오 및 완화 방법 제시 화면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5F40FAF-E08D-4AF2-6DED-764C4E30F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821226"/>
            <a:ext cx="6564041" cy="17766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57FDD25-5632-8ED4-5ABE-2D869BD2C24E}"/>
              </a:ext>
            </a:extLst>
          </p:cNvPr>
          <p:cNvSpPr/>
          <p:nvPr/>
        </p:nvSpPr>
        <p:spPr>
          <a:xfrm>
            <a:off x="1784350" y="3039255"/>
            <a:ext cx="272415" cy="158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D7817B1-AC00-4EED-B188-89DE523C87A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056765" y="3118630"/>
            <a:ext cx="587565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">
            <a:extLst>
              <a:ext uri="{FF2B5EF4-FFF2-40B4-BE49-F238E27FC236}">
                <a16:creationId xmlns:a16="http://schemas.microsoft.com/office/drawing/2014/main" id="{8BEC569E-7390-0F74-A899-7FEDE8E9F82B}"/>
              </a:ext>
            </a:extLst>
          </p:cNvPr>
          <p:cNvSpPr txBox="1">
            <a:spLocks/>
          </p:cNvSpPr>
          <p:nvPr/>
        </p:nvSpPr>
        <p:spPr>
          <a:xfrm>
            <a:off x="353293" y="10378"/>
            <a:ext cx="11485415" cy="949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연구 내용</a:t>
            </a:r>
          </a:p>
        </p:txBody>
      </p:sp>
    </p:spTree>
    <p:extLst>
      <p:ext uri="{BB962C8B-B14F-4D97-AF65-F5344CB8AC3E}">
        <p14:creationId xmlns:p14="http://schemas.microsoft.com/office/powerpoint/2010/main" val="3123352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840EB-5166-7C29-E9E0-A2A7F0F37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제목 1">
            <a:extLst>
              <a:ext uri="{FF2B5EF4-FFF2-40B4-BE49-F238E27FC236}">
                <a16:creationId xmlns:a16="http://schemas.microsoft.com/office/drawing/2014/main" id="{29230D7D-D6F6-FB3D-9DFB-572B23B745D6}"/>
              </a:ext>
            </a:extLst>
          </p:cNvPr>
          <p:cNvSpPr txBox="1">
            <a:spLocks/>
          </p:cNvSpPr>
          <p:nvPr/>
        </p:nvSpPr>
        <p:spPr>
          <a:xfrm>
            <a:off x="838200" y="11708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제목 1">
            <a:extLst>
              <a:ext uri="{FF2B5EF4-FFF2-40B4-BE49-F238E27FC236}">
                <a16:creationId xmlns:a16="http://schemas.microsoft.com/office/drawing/2014/main" id="{11631190-E2F3-BFE2-C6B5-0B8ED41D26A7}"/>
              </a:ext>
            </a:extLst>
          </p:cNvPr>
          <p:cNvSpPr txBox="1">
            <a:spLocks/>
          </p:cNvSpPr>
          <p:nvPr/>
        </p:nvSpPr>
        <p:spPr>
          <a:xfrm>
            <a:off x="838200" y="940716"/>
            <a:ext cx="10515600" cy="2488284"/>
          </a:xfrm>
          <a:prstGeom prst="rect">
            <a:avLst/>
          </a:prstGeom>
          <a:noFill/>
          <a:ln cap="rnd">
            <a:solidFill>
              <a:srgbClr val="AAC9DE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7800" indent="-1778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맑은 고딕"/>
                <a:ea typeface="맑은 고딕"/>
              </a:rPr>
              <a:t>침투 테스트</a:t>
            </a:r>
            <a:endParaRPr lang="en-US" altLang="ko-KR" sz="1600" b="1" dirty="0">
              <a:latin typeface="맑은 고딕"/>
              <a:ea typeface="맑은 고딕"/>
            </a:endParaRPr>
          </a:p>
          <a:p>
            <a:pPr marL="685800" lvl="1" indent="-228600">
              <a:spcBef>
                <a:spcPct val="20000"/>
              </a:spcBef>
              <a:buFont typeface="+mj-lt"/>
              <a:buAutoNum type="arabicPeriod"/>
            </a:pPr>
            <a:r>
              <a:rPr lang="en-US" altLang="ko-KR" sz="1200" b="1" dirty="0">
                <a:latin typeface="맑은 고딕"/>
                <a:ea typeface="맑은 고딕"/>
              </a:rPr>
              <a:t>MITRE ATT&amp;CK </a:t>
            </a:r>
            <a:r>
              <a:rPr lang="ko-KR" altLang="en-US" sz="1200" b="1" dirty="0">
                <a:latin typeface="맑은 고딕"/>
                <a:ea typeface="맑은 고딕"/>
              </a:rPr>
              <a:t>기반 침투 테스트</a:t>
            </a:r>
            <a:endParaRPr lang="en-US" altLang="ko-KR" sz="1100" dirty="0">
              <a:latin typeface="맑은 고딕"/>
              <a:ea typeface="맑은 고딕"/>
            </a:endParaRPr>
          </a:p>
          <a:p>
            <a:pPr marL="685800" lvl="1" indent="-228600">
              <a:spcBef>
                <a:spcPct val="20000"/>
              </a:spcBef>
              <a:buFont typeface="+mj-lt"/>
              <a:buAutoNum type="arabicPeriod"/>
            </a:pPr>
            <a:r>
              <a:rPr lang="en-US" altLang="ko-KR" sz="1200" b="1" dirty="0">
                <a:solidFill>
                  <a:srgbClr val="FF0000"/>
                </a:solidFill>
                <a:latin typeface="맑은 고딕"/>
                <a:ea typeface="맑은 고딕"/>
              </a:rPr>
              <a:t>CVE(Common Vulnerabilities and Exposures) Exploit </a:t>
            </a:r>
            <a:r>
              <a:rPr lang="ko-KR" altLang="en-US" sz="1200" b="1" dirty="0">
                <a:solidFill>
                  <a:srgbClr val="FF0000"/>
                </a:solidFill>
                <a:latin typeface="맑은 고딕"/>
                <a:ea typeface="맑은 고딕"/>
              </a:rPr>
              <a:t>기반 침투 테스트</a:t>
            </a:r>
            <a:endParaRPr lang="en-US" altLang="ko-KR" sz="1200" b="1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1143000" lvl="2" indent="-228600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</a:pPr>
            <a:r>
              <a:rPr lang="ko-KR" altLang="en-US" sz="1100" dirty="0">
                <a:latin typeface="맑은 고딕"/>
                <a:ea typeface="맑은 고딕"/>
              </a:rPr>
              <a:t>대상 시스템에 대한 </a:t>
            </a:r>
            <a:r>
              <a:rPr lang="en-US" altLang="ko-KR" sz="1100" dirty="0">
                <a:latin typeface="맑은 고딕"/>
                <a:ea typeface="맑은 고딕"/>
              </a:rPr>
              <a:t>CVE </a:t>
            </a:r>
            <a:r>
              <a:rPr lang="ko-KR" altLang="en-US" sz="1100" dirty="0">
                <a:latin typeface="맑은 고딕"/>
                <a:ea typeface="맑은 고딕"/>
              </a:rPr>
              <a:t>탐색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43000" lvl="2" indent="-228600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</a:pPr>
            <a:r>
              <a:rPr lang="en-US" altLang="ko-KR" sz="1100" dirty="0">
                <a:latin typeface="맑은 고딕"/>
                <a:ea typeface="맑은 고딕"/>
              </a:rPr>
              <a:t>Exploit</a:t>
            </a:r>
            <a:r>
              <a:rPr lang="ko-KR" altLang="en-US" sz="1100" dirty="0">
                <a:latin typeface="맑은 고딕"/>
                <a:ea typeface="맑은 고딕"/>
              </a:rPr>
              <a:t>으로 연결될 수 있다면 공격을 수행</a:t>
            </a:r>
            <a:endParaRPr lang="en-US" altLang="ko-KR" sz="1100" dirty="0">
              <a:latin typeface="맑은 고딕"/>
              <a:ea typeface="맑은 고딕"/>
            </a:endParaRPr>
          </a:p>
          <a:p>
            <a:pPr marL="1143000" lvl="2" indent="-228600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</a:pPr>
            <a:r>
              <a:rPr lang="ko-KR" altLang="en-US" sz="1100" dirty="0">
                <a:latin typeface="맑은 고딕"/>
                <a:ea typeface="맑은 고딕"/>
              </a:rPr>
              <a:t>각 </a:t>
            </a:r>
            <a:r>
              <a:rPr lang="en-US" altLang="ko-KR" sz="1100" dirty="0">
                <a:latin typeface="맑은 고딕"/>
                <a:ea typeface="맑은 고딕"/>
              </a:rPr>
              <a:t>CVE</a:t>
            </a:r>
            <a:r>
              <a:rPr lang="ko-KR" altLang="en-US" sz="1100" dirty="0">
                <a:latin typeface="맑은 고딕"/>
                <a:ea typeface="맑은 고딕"/>
              </a:rPr>
              <a:t>에 대한 </a:t>
            </a:r>
            <a:r>
              <a:rPr lang="en-US" altLang="ko-KR" sz="1100" dirty="0">
                <a:latin typeface="맑은 고딕"/>
                <a:ea typeface="맑은 고딕"/>
              </a:rPr>
              <a:t>MITRE ATT&amp;CK</a:t>
            </a:r>
            <a:r>
              <a:rPr lang="ko-KR" altLang="en-US" sz="1100" dirty="0">
                <a:latin typeface="맑은 고딕"/>
                <a:ea typeface="맑은 고딕"/>
              </a:rPr>
              <a:t>의 </a:t>
            </a:r>
            <a:r>
              <a:rPr lang="en-US" altLang="ko-KR" sz="1100" dirty="0">
                <a:latin typeface="맑은 고딕"/>
                <a:ea typeface="맑은 고딕"/>
              </a:rPr>
              <a:t>Technique</a:t>
            </a:r>
            <a:r>
              <a:rPr lang="ko-KR" altLang="en-US" sz="1100" dirty="0">
                <a:latin typeface="맑은 고딕"/>
                <a:ea typeface="맑은 고딕"/>
              </a:rPr>
              <a:t>과 매핑한 결과 제공</a:t>
            </a:r>
            <a:endParaRPr lang="en-US" altLang="ko-KR" sz="1100" dirty="0">
              <a:latin typeface="맑은 고딕"/>
              <a:ea typeface="맑은 고딕"/>
            </a:endParaRPr>
          </a:p>
          <a:p>
            <a:pPr marL="1143000" lvl="2" indent="-228600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</a:pPr>
            <a:r>
              <a:rPr lang="en-US" altLang="ko-KR" sz="1100" dirty="0">
                <a:latin typeface="맑은 고딕"/>
                <a:ea typeface="맑은 고딕"/>
              </a:rPr>
              <a:t>Cloud RMF</a:t>
            </a:r>
            <a:r>
              <a:rPr lang="ko-KR" altLang="en-US" sz="1100" dirty="0">
                <a:latin typeface="맑은 고딕"/>
                <a:ea typeface="맑은 고딕"/>
              </a:rPr>
              <a:t>의 </a:t>
            </a:r>
            <a:r>
              <a:rPr lang="en-US" altLang="ko-KR" sz="1100" dirty="0">
                <a:latin typeface="맑은 고딕"/>
                <a:ea typeface="맑은 고딕"/>
              </a:rPr>
              <a:t>CVE ATTACK</a:t>
            </a:r>
            <a:r>
              <a:rPr lang="ko-KR" altLang="en-US" sz="1100" dirty="0">
                <a:latin typeface="맑은 고딕"/>
                <a:ea typeface="맑은 고딕"/>
              </a:rPr>
              <a:t>과의</a:t>
            </a:r>
            <a:r>
              <a:rPr lang="en-US" altLang="ko-KR" sz="1100" dirty="0">
                <a:latin typeface="맑은 고딕"/>
                <a:ea typeface="맑은 고딕"/>
              </a:rPr>
              <a:t> </a:t>
            </a:r>
            <a:r>
              <a:rPr lang="ko-KR" altLang="en-US" sz="1100" dirty="0">
                <a:latin typeface="맑은 고딕"/>
                <a:ea typeface="맑은 고딕"/>
              </a:rPr>
              <a:t>차이점</a:t>
            </a:r>
            <a:endParaRPr lang="en-US" altLang="ko-KR" sz="1100" dirty="0">
              <a:latin typeface="맑은 고딕"/>
              <a:ea typeface="맑은 고딕"/>
            </a:endParaRPr>
          </a:p>
          <a:p>
            <a:pPr marL="1549400" lvl="3" indent="-1778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altLang="ko-KR" sz="1050" dirty="0">
                <a:latin typeface="맑은 고딕"/>
                <a:ea typeface="맑은 고딕"/>
              </a:rPr>
              <a:t>Cloud RMF</a:t>
            </a:r>
            <a:r>
              <a:rPr lang="ko-KR" altLang="en-US" sz="1050" dirty="0">
                <a:latin typeface="맑은 고딕"/>
                <a:ea typeface="맑은 고딕"/>
              </a:rPr>
              <a:t>에서는 </a:t>
            </a:r>
            <a:r>
              <a:rPr lang="en-US" altLang="ko-KR" sz="1050" dirty="0">
                <a:latin typeface="맑은 고딕"/>
                <a:ea typeface="맑은 고딕"/>
              </a:rPr>
              <a:t>CVE </a:t>
            </a:r>
            <a:r>
              <a:rPr lang="ko-KR" altLang="en-US" sz="1050" dirty="0">
                <a:latin typeface="맑은 고딕"/>
                <a:ea typeface="맑은 고딕"/>
              </a:rPr>
              <a:t>목록을 출력하고 공격은 수행하지 않음</a:t>
            </a:r>
            <a:endParaRPr lang="en-US" altLang="ko-KR" sz="1050" dirty="0">
              <a:latin typeface="맑은 고딕"/>
              <a:ea typeface="맑은 고딕"/>
            </a:endParaRPr>
          </a:p>
          <a:p>
            <a:pPr marL="1549400" lvl="3" indent="-1778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ko-KR" altLang="en-US" sz="1050" dirty="0">
                <a:latin typeface="맑은 고딕"/>
                <a:ea typeface="맑은 고딕"/>
              </a:rPr>
              <a:t>해당 플랫폼에서는 </a:t>
            </a:r>
            <a:r>
              <a:rPr lang="en-US" altLang="ko-KR" sz="1050" dirty="0">
                <a:latin typeface="맑은 고딕"/>
                <a:ea typeface="맑은 고딕"/>
              </a:rPr>
              <a:t>CVE </a:t>
            </a:r>
            <a:r>
              <a:rPr lang="ko-KR" altLang="en-US" sz="1050" dirty="0">
                <a:latin typeface="맑은 고딕"/>
                <a:ea typeface="맑은 고딕"/>
              </a:rPr>
              <a:t>목록을 탐색한 이후 시스템 </a:t>
            </a:r>
            <a:r>
              <a:rPr lang="ko-KR" altLang="en-US" sz="1050" b="1" dirty="0">
                <a:latin typeface="맑은 고딕"/>
                <a:ea typeface="맑은 고딕"/>
              </a:rPr>
              <a:t>공격 시도</a:t>
            </a:r>
            <a:endParaRPr lang="en-US" altLang="ko-KR" sz="1050" b="1" dirty="0">
              <a:latin typeface="맑은 고딕"/>
              <a:ea typeface="맑은 고딕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11BC8122-0605-6C2F-2749-5FB98754C3E0}"/>
              </a:ext>
            </a:extLst>
          </p:cNvPr>
          <p:cNvCxnSpPr/>
          <p:nvPr/>
        </p:nvCxnSpPr>
        <p:spPr>
          <a:xfrm>
            <a:off x="0" y="814581"/>
            <a:ext cx="12192000" cy="0"/>
          </a:xfrm>
          <a:prstGeom prst="line">
            <a:avLst/>
          </a:prstGeom>
          <a:ln>
            <a:solidFill>
              <a:srgbClr val="AAC9D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EBF300-2EDB-E5A3-ED6C-3C8DD21C2666}"/>
              </a:ext>
            </a:extLst>
          </p:cNvPr>
          <p:cNvSpPr txBox="1"/>
          <p:nvPr/>
        </p:nvSpPr>
        <p:spPr>
          <a:xfrm>
            <a:off x="2025918" y="5446568"/>
            <a:ext cx="342155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100" b="1" dirty="0">
                <a:latin typeface="맑은 고딕"/>
                <a:ea typeface="맑은 고딕"/>
              </a:rPr>
              <a:t>CVE ATTACK </a:t>
            </a:r>
            <a:r>
              <a:rPr lang="ko-KR" altLang="en-US" sz="1100" b="1" dirty="0">
                <a:latin typeface="맑은 고딕"/>
                <a:ea typeface="맑은 고딕"/>
              </a:rPr>
              <a:t>초기 화면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1DE29AC-FC35-59EE-2F10-39C64C8FB0BA}"/>
              </a:ext>
            </a:extLst>
          </p:cNvPr>
          <p:cNvGrpSpPr/>
          <p:nvPr/>
        </p:nvGrpSpPr>
        <p:grpSpPr>
          <a:xfrm>
            <a:off x="1290272" y="3584588"/>
            <a:ext cx="9611456" cy="1781540"/>
            <a:chOff x="1164494" y="3381388"/>
            <a:chExt cx="9611456" cy="1781540"/>
          </a:xfrm>
        </p:grpSpPr>
        <p:pic>
          <p:nvPicPr>
            <p:cNvPr id="11" name="그림 10" descr="스크린샷, 텍스트이(가) 표시된 사진&#10;&#10;자동 생성된 설명">
              <a:extLst>
                <a:ext uri="{FF2B5EF4-FFF2-40B4-BE49-F238E27FC236}">
                  <a16:creationId xmlns:a16="http://schemas.microsoft.com/office/drawing/2014/main" id="{46FD4E0F-EFA0-0FD2-25E9-88C0FE1E3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2093" t="12033" r="17683"/>
            <a:stretch/>
          </p:blipFill>
          <p:spPr>
            <a:xfrm>
              <a:off x="1164494" y="3381388"/>
              <a:ext cx="4892847" cy="17811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2F04B4EE-898A-21EB-31CA-A39BF142D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5291" y="3381388"/>
              <a:ext cx="4560659" cy="17815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0277B5C-CA26-AF5D-6F35-1AA1C1A93587}"/>
              </a:ext>
            </a:extLst>
          </p:cNvPr>
          <p:cNvSpPr txBox="1"/>
          <p:nvPr/>
        </p:nvSpPr>
        <p:spPr>
          <a:xfrm>
            <a:off x="6910621" y="5444133"/>
            <a:ext cx="342155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100" b="1" dirty="0">
                <a:latin typeface="맑은 고딕"/>
                <a:ea typeface="맑은 고딕"/>
              </a:rPr>
              <a:t>해당 시스템 대상 </a:t>
            </a:r>
            <a:r>
              <a:rPr lang="en-US" altLang="ko-KR" sz="1100" b="1" dirty="0">
                <a:latin typeface="맑은 고딕"/>
                <a:ea typeface="맑은 고딕"/>
              </a:rPr>
              <a:t>CVE </a:t>
            </a:r>
            <a:r>
              <a:rPr lang="ko-KR" altLang="en-US" sz="1100" b="1" dirty="0">
                <a:latin typeface="맑은 고딕"/>
                <a:ea typeface="맑은 고딕"/>
              </a:rPr>
              <a:t>리스트 출력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D812588-4836-9098-6B26-C141C9D77D28}"/>
              </a:ext>
            </a:extLst>
          </p:cNvPr>
          <p:cNvSpPr txBox="1">
            <a:spLocks/>
          </p:cNvSpPr>
          <p:nvPr/>
        </p:nvSpPr>
        <p:spPr>
          <a:xfrm>
            <a:off x="353293" y="10378"/>
            <a:ext cx="11485415" cy="949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연구 내용</a:t>
            </a:r>
          </a:p>
        </p:txBody>
      </p:sp>
    </p:spTree>
    <p:extLst>
      <p:ext uri="{BB962C8B-B14F-4D97-AF65-F5344CB8AC3E}">
        <p14:creationId xmlns:p14="http://schemas.microsoft.com/office/powerpoint/2010/main" val="126500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제목 1">
            <a:extLst>
              <a:ext uri="{FF2B5EF4-FFF2-40B4-BE49-F238E27FC236}">
                <a16:creationId xmlns:a16="http://schemas.microsoft.com/office/drawing/2014/main" id="{CF8983FD-1835-CDC1-885B-5BBA079CBCCB}"/>
              </a:ext>
            </a:extLst>
          </p:cNvPr>
          <p:cNvSpPr txBox="1">
            <a:spLocks/>
          </p:cNvSpPr>
          <p:nvPr/>
        </p:nvSpPr>
        <p:spPr>
          <a:xfrm>
            <a:off x="838200" y="11708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제목 1">
            <a:extLst>
              <a:ext uri="{FF2B5EF4-FFF2-40B4-BE49-F238E27FC236}">
                <a16:creationId xmlns:a16="http://schemas.microsoft.com/office/drawing/2014/main" id="{60C0DF27-B0B0-32F7-BC5E-1585471ECC82}"/>
              </a:ext>
            </a:extLst>
          </p:cNvPr>
          <p:cNvSpPr txBox="1">
            <a:spLocks/>
          </p:cNvSpPr>
          <p:nvPr/>
        </p:nvSpPr>
        <p:spPr>
          <a:xfrm>
            <a:off x="838200" y="940717"/>
            <a:ext cx="10515600" cy="962056"/>
          </a:xfrm>
          <a:prstGeom prst="rect">
            <a:avLst/>
          </a:prstGeom>
          <a:noFill/>
          <a:ln cap="rnd">
            <a:solidFill>
              <a:srgbClr val="AAC9DE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7800" indent="-1778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>
                <a:latin typeface="맑은 고딕"/>
                <a:ea typeface="맑은 고딕"/>
              </a:rPr>
              <a:t>침투 테스트 </a:t>
            </a:r>
            <a:r>
              <a:rPr lang="en-US" altLang="ko-KR" sz="1600" b="1" dirty="0">
                <a:latin typeface="맑은 고딕"/>
                <a:ea typeface="맑은 고딕"/>
              </a:rPr>
              <a:t>– </a:t>
            </a:r>
            <a:r>
              <a:rPr lang="ko-KR" altLang="en-US" sz="1600" b="1" dirty="0">
                <a:latin typeface="맑은 고딕"/>
                <a:ea typeface="맑은 고딕"/>
              </a:rPr>
              <a:t>결과</a:t>
            </a:r>
            <a:endParaRPr lang="en-US" altLang="ko-KR" sz="1600" b="1" dirty="0">
              <a:latin typeface="맑은 고딕"/>
              <a:ea typeface="맑은 고딕"/>
            </a:endParaRPr>
          </a:p>
          <a:p>
            <a:pPr marL="635000" marR="0" lvl="1" indent="-1778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대상 시스템에 수행된 공격 결과와 이에 대응하는 완화 방법 출력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635000" marR="0" lvl="1" indent="-1778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200" b="1" dirty="0">
                <a:solidFill>
                  <a:srgbClr val="000000"/>
                </a:solidFill>
                <a:latin typeface="맑은 고딕"/>
                <a:ea typeface="맑은 고딕"/>
              </a:rPr>
              <a:t>관련 </a:t>
            </a:r>
            <a:r>
              <a:rPr lang="en-US" altLang="ko-KR" sz="1200" b="1" dirty="0">
                <a:solidFill>
                  <a:srgbClr val="000000"/>
                </a:solidFill>
                <a:latin typeface="맑은 고딕"/>
                <a:ea typeface="맑은 고딕"/>
              </a:rPr>
              <a:t>CVE </a:t>
            </a:r>
            <a:r>
              <a:rPr lang="ko-KR" altLang="en-US" sz="1200" b="1" dirty="0">
                <a:solidFill>
                  <a:srgbClr val="000000"/>
                </a:solidFill>
                <a:latin typeface="맑은 고딕"/>
                <a:ea typeface="맑은 고딕"/>
              </a:rPr>
              <a:t>목록 출력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58264556-4B34-A320-1F44-39607164CB38}"/>
              </a:ext>
            </a:extLst>
          </p:cNvPr>
          <p:cNvCxnSpPr/>
          <p:nvPr/>
        </p:nvCxnSpPr>
        <p:spPr>
          <a:xfrm>
            <a:off x="0" y="814581"/>
            <a:ext cx="12192000" cy="0"/>
          </a:xfrm>
          <a:prstGeom prst="line">
            <a:avLst/>
          </a:prstGeom>
          <a:ln>
            <a:solidFill>
              <a:srgbClr val="AAC9D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73DCDF-245B-A2DE-FB6A-A24026978CF9}"/>
              </a:ext>
            </a:extLst>
          </p:cNvPr>
          <p:cNvSpPr txBox="1"/>
          <p:nvPr/>
        </p:nvSpPr>
        <p:spPr>
          <a:xfrm>
            <a:off x="1540358" y="5446568"/>
            <a:ext cx="342155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100" b="1" dirty="0">
                <a:latin typeface="맑은 고딕"/>
                <a:ea typeface="맑은 고딕"/>
              </a:rPr>
              <a:t>결과 화면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2E86AF-8FE7-5A20-6770-CADB831577BD}"/>
              </a:ext>
            </a:extLst>
          </p:cNvPr>
          <p:cNvSpPr txBox="1"/>
          <p:nvPr/>
        </p:nvSpPr>
        <p:spPr>
          <a:xfrm>
            <a:off x="6975574" y="5444133"/>
            <a:ext cx="3421554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100" b="1" dirty="0">
                <a:latin typeface="맑은 고딕"/>
                <a:ea typeface="맑은 고딕"/>
              </a:rPr>
              <a:t>해당 시스템 대상 </a:t>
            </a:r>
            <a:r>
              <a:rPr lang="en-US" altLang="ko-KR" sz="1100" b="1" dirty="0">
                <a:latin typeface="맑은 고딕"/>
                <a:ea typeface="맑은 고딕"/>
              </a:rPr>
              <a:t>CVE </a:t>
            </a:r>
            <a:r>
              <a:rPr lang="ko-KR" altLang="en-US" sz="1100" b="1" dirty="0">
                <a:latin typeface="맑은 고딕"/>
                <a:ea typeface="맑은 고딕"/>
              </a:rPr>
              <a:t>리스트 출력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771AF00-1618-9A39-AFAF-C2FF36FD2F70}"/>
              </a:ext>
            </a:extLst>
          </p:cNvPr>
          <p:cNvSpPr txBox="1">
            <a:spLocks/>
          </p:cNvSpPr>
          <p:nvPr/>
        </p:nvSpPr>
        <p:spPr>
          <a:xfrm>
            <a:off x="353293" y="10378"/>
            <a:ext cx="11485415" cy="949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연구 내용</a:t>
            </a: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42D6AAC-1C19-3ED6-756D-4AADCC637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596" y="2496398"/>
            <a:ext cx="5731510" cy="2813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3123620-918F-32E1-8696-9A7276EF4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91" y="2491911"/>
            <a:ext cx="4789288" cy="28064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8738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C9DE">
            <a:alpha val="29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437A94-C79D-599E-E50C-9625A5251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AB3E7D-15CB-9256-7222-0874716FF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557" y="1122363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감사합니다</a:t>
            </a:r>
            <a:endParaRPr lang="ko-KR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7CABB9C-444F-6F80-2553-C410A2D5C4F5}"/>
              </a:ext>
            </a:extLst>
          </p:cNvPr>
          <p:cNvCxnSpPr>
            <a:cxnSpLocks/>
          </p:cNvCxnSpPr>
          <p:nvPr/>
        </p:nvCxnSpPr>
        <p:spPr>
          <a:xfrm flipH="1">
            <a:off x="1534557" y="4084810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815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350</Words>
  <Application>Microsoft Office PowerPoint</Application>
  <PresentationFormat>와이드스크린</PresentationFormat>
  <Paragraphs>58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Arial</vt:lpstr>
      <vt:lpstr>Times New Roman</vt:lpstr>
      <vt:lpstr>Wingdings</vt:lpstr>
      <vt:lpstr>Office 테마</vt:lpstr>
      <vt:lpstr>PoC 구현을 통한 클라우드  보안 공격 자동화 도구 개발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JY J</dc:creator>
  <cp:lastModifiedBy>JY J</cp:lastModifiedBy>
  <cp:revision>12</cp:revision>
  <dcterms:created xsi:type="dcterms:W3CDTF">2024-10-25T10:09:16Z</dcterms:created>
  <dcterms:modified xsi:type="dcterms:W3CDTF">2024-10-30T11:01:30Z</dcterms:modified>
</cp:coreProperties>
</file>